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90"/>
  </p:handoutMasterIdLst>
  <p:sldIdLst>
    <p:sldId id="256" r:id="rId2"/>
    <p:sldId id="334" r:id="rId3"/>
    <p:sldId id="403" r:id="rId4"/>
    <p:sldId id="404" r:id="rId5"/>
    <p:sldId id="358" r:id="rId6"/>
    <p:sldId id="359" r:id="rId7"/>
    <p:sldId id="360" r:id="rId8"/>
    <p:sldId id="362" r:id="rId9"/>
    <p:sldId id="363" r:id="rId10"/>
    <p:sldId id="364" r:id="rId11"/>
    <p:sldId id="407" r:id="rId12"/>
    <p:sldId id="408" r:id="rId13"/>
    <p:sldId id="417" r:id="rId14"/>
    <p:sldId id="409" r:id="rId15"/>
    <p:sldId id="410" r:id="rId16"/>
    <p:sldId id="416" r:id="rId17"/>
    <p:sldId id="411" r:id="rId18"/>
    <p:sldId id="412" r:id="rId19"/>
    <p:sldId id="413" r:id="rId20"/>
    <p:sldId id="414" r:id="rId21"/>
    <p:sldId id="415" r:id="rId22"/>
    <p:sldId id="365" r:id="rId23"/>
    <p:sldId id="366" r:id="rId24"/>
    <p:sldId id="367" r:id="rId25"/>
    <p:sldId id="372" r:id="rId26"/>
    <p:sldId id="346" r:id="rId27"/>
    <p:sldId id="347" r:id="rId28"/>
    <p:sldId id="348" r:id="rId29"/>
    <p:sldId id="349" r:id="rId30"/>
    <p:sldId id="257" r:id="rId31"/>
    <p:sldId id="350" r:id="rId32"/>
    <p:sldId id="352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353" r:id="rId41"/>
    <p:sldId id="377" r:id="rId42"/>
    <p:sldId id="373" r:id="rId43"/>
    <p:sldId id="354" r:id="rId44"/>
    <p:sldId id="355" r:id="rId45"/>
    <p:sldId id="266" r:id="rId46"/>
    <p:sldId id="378" r:id="rId47"/>
    <p:sldId id="379" r:id="rId48"/>
    <p:sldId id="380" r:id="rId49"/>
    <p:sldId id="269" r:id="rId50"/>
    <p:sldId id="270" r:id="rId51"/>
    <p:sldId id="271" r:id="rId52"/>
    <p:sldId id="381" r:id="rId53"/>
    <p:sldId id="382" r:id="rId54"/>
    <p:sldId id="383" r:id="rId55"/>
    <p:sldId id="384" r:id="rId56"/>
    <p:sldId id="385" r:id="rId57"/>
    <p:sldId id="274" r:id="rId58"/>
    <p:sldId id="275" r:id="rId59"/>
    <p:sldId id="276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279" r:id="rId68"/>
    <p:sldId id="280" r:id="rId69"/>
    <p:sldId id="281" r:id="rId70"/>
    <p:sldId id="393" r:id="rId71"/>
    <p:sldId id="394" r:id="rId72"/>
    <p:sldId id="395" r:id="rId73"/>
    <p:sldId id="396" r:id="rId74"/>
    <p:sldId id="397" r:id="rId75"/>
    <p:sldId id="398" r:id="rId76"/>
    <p:sldId id="284" r:id="rId77"/>
    <p:sldId id="285" r:id="rId78"/>
    <p:sldId id="286" r:id="rId79"/>
    <p:sldId id="287" r:id="rId80"/>
    <p:sldId id="399" r:id="rId81"/>
    <p:sldId id="401" r:id="rId82"/>
    <p:sldId id="400" r:id="rId83"/>
    <p:sldId id="288" r:id="rId84"/>
    <p:sldId id="289" r:id="rId85"/>
    <p:sldId id="402" r:id="rId86"/>
    <p:sldId id="290" r:id="rId87"/>
    <p:sldId id="291" r:id="rId88"/>
    <p:sldId id="356" r:id="rId89"/>
  </p:sldIdLst>
  <p:sldSz cx="9144000" cy="6858000" type="screen4x3"/>
  <p:notesSz cx="7102475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99"/>
    <a:srgbClr val="FF5050"/>
    <a:srgbClr val="99FF66"/>
    <a:srgbClr val="66FFCC"/>
    <a:srgbClr val="66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A3FDBB6F-5EAE-4DBC-B909-F82753687F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12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5012 w 4917"/>
                <a:gd name="T3" fmla="*/ 0 h 1000"/>
                <a:gd name="T4" fmla="*/ 27850 w 4917"/>
                <a:gd name="T5" fmla="*/ 576 h 1000"/>
                <a:gd name="T6" fmla="*/ 25018 w 4917"/>
                <a:gd name="T7" fmla="*/ 1152 h 1000"/>
                <a:gd name="T8" fmla="*/ 0 w 4917"/>
                <a:gd name="T9" fmla="*/ 115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7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27D97E-5CFC-4372-BB3C-1B3F9DD4F0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83692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6C048-8654-4A1E-8D4C-4CD431E97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2215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A146-99DD-4920-B30E-9DB94B6C62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8962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FD4A-5489-41C4-B985-1B77ED4BEC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41978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B218-C886-43C8-BE3B-649CC04013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26678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8AA2-D10D-482E-8005-6C38D7EA80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102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25F6-74D8-4B4E-B975-D3805F0D0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58833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F6DA-955B-4CCC-82A5-4742933538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7684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1B962-D168-4EAA-9636-F2AB390CD7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47983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9B3F1-CA4C-44CC-8768-3460BF27E8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4319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27EC-907C-403B-9FAD-8A77EE9DD2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14374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25E3-3C99-442D-8CC8-CE41819B43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44446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C8876-FD09-475A-B190-C821012A23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21680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E2111853-5405-486A-8489-567E25566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800" b="1" smtClean="0">
                <a:latin typeface="標楷體" pitchFamily="65" charset="-120"/>
                <a:ea typeface="標楷體" pitchFamily="65" charset="-120"/>
              </a:rPr>
              <a:t>如何吃最健康</a:t>
            </a:r>
            <a:endParaRPr lang="zh-TW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284538"/>
            <a:ext cx="6629400" cy="16764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台灣中醫美容醫學會 理事長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中原大學 助理教授</a:t>
            </a:r>
          </a:p>
          <a:p>
            <a:pPr algn="ctr" eaLnBrk="1" hangingPunct="1">
              <a:lnSpc>
                <a:spcPct val="130000"/>
              </a:lnSpc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陳潮宗 中醫師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你「虛」不虛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000" smtClean="0">
                <a:ea typeface="標楷體" pitchFamily="65" charset="-120"/>
              </a:rPr>
              <a:t>脾虛的症狀：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消化不良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消瘦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面色萎黃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無力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畏寒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2133600"/>
            <a:ext cx="3886200" cy="3814763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四肢冰冷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眩暈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倦怠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腸鳴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腹瀉</a:t>
            </a:r>
          </a:p>
          <a:p>
            <a:pPr eaLnBrk="1" hangingPunct="1"/>
            <a:endParaRPr lang="en-US" altLang="zh-TW" sz="3000" smtClean="0">
              <a:ea typeface="標楷體" pitchFamily="65" charset="-120"/>
            </a:endParaRPr>
          </a:p>
        </p:txBody>
      </p:sp>
      <p:pic>
        <p:nvPicPr>
          <p:cNvPr id="12293" name="Picture 7" descr="1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9243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6" y="1412776"/>
            <a:ext cx="9132524" cy="1609725"/>
          </a:xfrm>
        </p:spPr>
        <p:txBody>
          <a:bodyPr/>
          <a:lstStyle/>
          <a:p>
            <a:pPr eaLnBrk="1" hangingPunct="1"/>
            <a:r>
              <a:rPr lang="zh-CN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有人說，</a:t>
            </a:r>
            <a:r>
              <a:rPr lang="zh-CN" altLang="en-US" sz="41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CN" altLang="en-US" sz="41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CN" alt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酸</a:t>
            </a:r>
            <a:r>
              <a:rPr lang="zh-CN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的食物在體內會變成</a:t>
            </a:r>
            <a:r>
              <a:rPr lang="zh-CN" alt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鹼</a:t>
            </a:r>
            <a:r>
              <a:rPr lang="zh-CN" altLang="en-US" sz="4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性食物</a:t>
            </a:r>
            <a:r>
              <a:rPr lang="en-US" altLang="zh-CN" sz="4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…??</a:t>
            </a:r>
            <a:endParaRPr lang="zh-CN" altLang="en-US" sz="41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9" name="Picture 3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77" y="3789040"/>
            <a:ext cx="4237623" cy="3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4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酸鹼性食物的劃分</a:t>
            </a:r>
            <a:endParaRPr lang="zh-TW" alt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是一種食物攝入體內經由代謝之後，最終產物表現出的氧化與抗氧化的生化屬性。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與食物本身的酸鹼度無關。</a:t>
            </a:r>
          </a:p>
          <a:p>
            <a:pPr marL="857250" lvl="1" indent="-457200" eaLnBrk="1" hangingPunct="1"/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例如：檸檬是酸性。</a:t>
            </a:r>
          </a:p>
          <a:p>
            <a:pPr marL="857250" lvl="1" indent="-457200" eaLnBrk="1" hangingPunct="1"/>
            <a:r>
              <a:rPr lang="en-US" altLang="zh-CN" sz="3200" dirty="0" smtClean="0">
                <a:latin typeface="標楷體" pitchFamily="65" charset="-120"/>
                <a:ea typeface="標楷體" pitchFamily="65" charset="-120"/>
              </a:rPr>
              <a:t>PH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值</a:t>
            </a:r>
            <a:r>
              <a:rPr lang="en-US" altLang="zh-CN" sz="3200" dirty="0" smtClean="0">
                <a:latin typeface="標楷體" pitchFamily="65" charset="-120"/>
                <a:ea typeface="標楷體" pitchFamily="65" charset="-120"/>
              </a:rPr>
              <a:t>7.0 &lt; 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酸性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857250" lvl="1" indent="-457200" eaLnBrk="1" hangingPunct="1"/>
            <a:r>
              <a:rPr lang="en-US" altLang="zh-CN" sz="3200" dirty="0" smtClean="0">
                <a:latin typeface="標楷體" pitchFamily="65" charset="-120"/>
                <a:ea typeface="標楷體" pitchFamily="65" charset="-120"/>
              </a:rPr>
              <a:t>PH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值</a:t>
            </a:r>
            <a:r>
              <a:rPr lang="en-US" altLang="zh-CN" sz="3200" dirty="0" smtClean="0">
                <a:latin typeface="標楷體" pitchFamily="65" charset="-120"/>
                <a:ea typeface="標楷體" pitchFamily="65" charset="-120"/>
              </a:rPr>
              <a:t>7.0 </a:t>
            </a:r>
            <a:r>
              <a:rPr lang="en-US" altLang="zh-CN" sz="3200" dirty="0" smtClean="0">
                <a:latin typeface="標楷體" pitchFamily="65" charset="-120"/>
                <a:ea typeface="標楷體" pitchFamily="65" charset="-120"/>
              </a:rPr>
              <a:t>&gt; 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鹼性</a:t>
            </a:r>
            <a:r>
              <a:rPr lang="zh-CN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09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在日文中，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酸素</a:t>
            </a:r>
            <a:r>
              <a:rPr lang="ja-JP" altLang="en-US" sz="4400" dirty="0" smtClean="0">
                <a:solidFill>
                  <a:srgbClr val="FF0000"/>
                </a:solidFill>
              </a:rPr>
              <a:t>（</a:t>
            </a:r>
            <a:r>
              <a:rPr lang="ja-JP" altLang="en-US" sz="4400" dirty="0">
                <a:solidFill>
                  <a:srgbClr val="FF0000"/>
                </a:solidFill>
              </a:rPr>
              <a:t>さ</a:t>
            </a:r>
            <a:r>
              <a:rPr lang="ja-JP" altLang="en-US" sz="4400" dirty="0" smtClean="0">
                <a:solidFill>
                  <a:srgbClr val="FF0000"/>
                </a:solidFill>
              </a:rPr>
              <a:t>んそ）</a:t>
            </a:r>
            <a:r>
              <a:rPr lang="en-US" altLang="zh-TW" sz="4400" dirty="0" smtClean="0">
                <a:solidFill>
                  <a:srgbClr val="FF0000"/>
                </a:solidFill>
              </a:rPr>
              <a:t>=O</a:t>
            </a:r>
            <a:r>
              <a:rPr lang="en-US" altLang="zh-TW" sz="28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氧化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酸化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82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229600" cy="4530725"/>
          </a:xfrm>
        </p:spPr>
        <p:txBody>
          <a:bodyPr/>
          <a:lstStyle/>
          <a:p>
            <a:pPr eaLnBrk="1" hangingPunct="1"/>
            <a:endParaRPr lang="zh-CN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氧化→酸化</a:t>
            </a:r>
            <a:r>
              <a:rPr lang="en-US" altLang="zh-CN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酸性食物</a:t>
            </a:r>
            <a:r>
              <a:rPr lang="en-US" altLang="zh-CN" sz="3600" dirty="0" smtClean="0">
                <a:latin typeface="標楷體" pitchFamily="65" charset="-120"/>
                <a:ea typeface="標楷體" pitchFamily="65" charset="-120"/>
              </a:rPr>
              <a:t>)→</a:t>
            </a:r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自由基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抗氧化→鹼化</a:t>
            </a:r>
            <a:r>
              <a:rPr lang="en-US" altLang="zh-CN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鹼性食物</a:t>
            </a:r>
            <a:r>
              <a:rPr lang="en-US" altLang="zh-CN" sz="3600" dirty="0" smtClean="0">
                <a:latin typeface="標楷體" pitchFamily="65" charset="-120"/>
                <a:ea typeface="標楷體" pitchFamily="65" charset="-120"/>
              </a:rPr>
              <a:t>)→</a:t>
            </a:r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抗自由基</a:t>
            </a:r>
          </a:p>
          <a:p>
            <a:pPr eaLnBrk="1" hangingPunct="1"/>
            <a:endParaRPr lang="zh-CN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536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CC"/>
                </a:solidFill>
                <a:ea typeface="標楷體" pitchFamily="65" charset="-120"/>
              </a:rPr>
              <a:t>酸性食物：</a:t>
            </a:r>
          </a:p>
          <a:p>
            <a:pPr lvl="1" eaLnBrk="1" hangingPunct="1"/>
            <a:r>
              <a:rPr lang="zh-CN" altLang="en-US" sz="3200" dirty="0" smtClean="0">
                <a:solidFill>
                  <a:srgbClr val="0000CC"/>
                </a:solidFill>
                <a:ea typeface="標楷體" pitchFamily="65" charset="-120"/>
              </a:rPr>
              <a:t>如檸檬、柑橘、奇異果皆為酸性</a:t>
            </a:r>
          </a:p>
          <a:p>
            <a:pPr eaLnBrk="1" hangingPunct="1"/>
            <a:r>
              <a:rPr lang="zh-CN" altLang="en-US" sz="4000" dirty="0" smtClean="0">
                <a:solidFill>
                  <a:srgbClr val="0000CC"/>
                </a:solidFill>
                <a:ea typeface="標楷體" pitchFamily="65" charset="-120"/>
              </a:rPr>
              <a:t>酸性→抗氧化→鹼性</a:t>
            </a:r>
          </a:p>
        </p:txBody>
      </p:sp>
    </p:spTree>
    <p:extLst>
      <p:ext uri="{BB962C8B-B14F-4D97-AF65-F5344CB8AC3E}">
        <p14:creationId xmlns:p14="http://schemas.microsoft.com/office/powerpoint/2010/main" val="424107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自由基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自由基活潑的化學特性，會和體內的細胞組織產生化學反應，使細胞組織失去功能而破壞。也會和細胞內的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DNA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發生反應，破壞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DNA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，加速老化並增加致癌機率。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抗氧化維生素：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β-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胡蘿蔔素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維生素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C﹐E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B2</a:t>
            </a:r>
            <a:r>
              <a:rPr lang="en-US" altLang="zh-TW" dirty="0" smtClean="0"/>
              <a:t> </a:t>
            </a: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綠茶、美國花椰菜</a:t>
            </a:r>
          </a:p>
        </p:txBody>
      </p:sp>
    </p:spTree>
    <p:extLst>
      <p:ext uri="{BB962C8B-B14F-4D97-AF65-F5344CB8AC3E}">
        <p14:creationId xmlns:p14="http://schemas.microsoft.com/office/powerpoint/2010/main" val="327425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ea typeface="標楷體" pitchFamily="65" charset="-120"/>
              </a:rPr>
              <a:t>身體的細胞在新陳代謝的過程中，都會產生氧化還原反應，因此體內會產生自由基。</a:t>
            </a:r>
            <a:endParaRPr lang="zh-TW" altLang="zh-CN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自由基會氧化身體的細胞，會造成細胞的死亡或變異。</a:t>
            </a:r>
            <a:endParaRPr lang="zh-TW" altLang="zh-CN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ea typeface="標楷體" pitchFamily="65" charset="-120"/>
              </a:rPr>
              <a:t>台灣十大死亡原因中，有七種疾病的致病原因與自由基有關，癌症的罪魁禍首便是自由基。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5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/>
          <p:cNvSpPr>
            <a:spLocks noChangeArrowheads="1"/>
          </p:cNvSpPr>
          <p:nvPr/>
        </p:nvSpPr>
        <p:spPr bwMode="auto">
          <a:xfrm>
            <a:off x="2411413" y="2349500"/>
            <a:ext cx="3529012" cy="1582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FF3300"/>
                </a:solidFill>
                <a:ea typeface="華康康楷體W5(P)" pitchFamily="66" charset="-120"/>
              </a:rPr>
              <a:t>自由基氧化因素</a:t>
            </a:r>
          </a:p>
        </p:txBody>
      </p:sp>
      <p:sp>
        <p:nvSpPr>
          <p:cNvPr id="24579" name="Line 11"/>
          <p:cNvSpPr>
            <a:spLocks noChangeShapeType="1"/>
          </p:cNvSpPr>
          <p:nvPr/>
        </p:nvSpPr>
        <p:spPr bwMode="auto">
          <a:xfrm flipV="1">
            <a:off x="4140200" y="19161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3708400" y="1412875"/>
            <a:ext cx="946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心臟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3059113" y="404813"/>
            <a:ext cx="2376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心臟病、心肌纖維化、高血壓、心臟缺血、心肌梗塞</a:t>
            </a:r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 flipV="1">
            <a:off x="4859338" y="2205038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148263" y="1700213"/>
            <a:ext cx="124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皮膚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5219700" y="1052513"/>
            <a:ext cx="318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皮膚老化、曬傷、牛皮癬、皮膚炎、黑色素瘤</a:t>
            </a:r>
          </a:p>
        </p:txBody>
      </p:sp>
      <p:sp>
        <p:nvSpPr>
          <p:cNvPr id="24585" name="Line 19"/>
          <p:cNvSpPr>
            <a:spLocks noChangeShapeType="1"/>
          </p:cNvSpPr>
          <p:nvPr/>
        </p:nvSpPr>
        <p:spPr bwMode="auto">
          <a:xfrm flipV="1">
            <a:off x="5651500" y="2636838"/>
            <a:ext cx="7191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6227763" y="2276475"/>
            <a:ext cx="12430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腎臟</a:t>
            </a:r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7092950" y="2205038"/>
            <a:ext cx="205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慢性腎臟病、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腎移植、腎炎</a:t>
            </a:r>
          </a:p>
        </p:txBody>
      </p:sp>
      <p:sp>
        <p:nvSpPr>
          <p:cNvPr id="24588" name="Line 23"/>
          <p:cNvSpPr>
            <a:spLocks noChangeShapeType="1"/>
          </p:cNvSpPr>
          <p:nvPr/>
        </p:nvSpPr>
        <p:spPr bwMode="auto">
          <a:xfrm>
            <a:off x="5435600" y="3429000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6011863" y="3429000"/>
            <a:ext cx="124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關節</a:t>
            </a:r>
          </a:p>
        </p:txBody>
      </p:sp>
      <p:sp>
        <p:nvSpPr>
          <p:cNvPr id="24590" name="Text Box 25"/>
          <p:cNvSpPr txBox="1">
            <a:spLocks noChangeArrowheads="1"/>
          </p:cNvSpPr>
          <p:nvPr/>
        </p:nvSpPr>
        <p:spPr bwMode="auto">
          <a:xfrm>
            <a:off x="6732588" y="3644900"/>
            <a:ext cx="2411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類風濕、骨關節炎</a:t>
            </a:r>
          </a:p>
        </p:txBody>
      </p:sp>
      <p:sp>
        <p:nvSpPr>
          <p:cNvPr id="24591" name="Line 26"/>
          <p:cNvSpPr>
            <a:spLocks noChangeShapeType="1"/>
          </p:cNvSpPr>
          <p:nvPr/>
        </p:nvSpPr>
        <p:spPr bwMode="auto">
          <a:xfrm>
            <a:off x="4716463" y="3500438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92" name="Text Box 27"/>
          <p:cNvSpPr txBox="1">
            <a:spLocks noChangeArrowheads="1"/>
          </p:cNvSpPr>
          <p:nvPr/>
        </p:nvSpPr>
        <p:spPr bwMode="auto">
          <a:xfrm>
            <a:off x="5292725" y="4005263"/>
            <a:ext cx="565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肺</a:t>
            </a:r>
          </a:p>
        </p:txBody>
      </p:sp>
      <p:sp>
        <p:nvSpPr>
          <p:cNvPr id="24593" name="Text Box 28"/>
          <p:cNvSpPr txBox="1">
            <a:spLocks noChangeArrowheads="1"/>
          </p:cNvSpPr>
          <p:nvPr/>
        </p:nvSpPr>
        <p:spPr bwMode="auto">
          <a:xfrm>
            <a:off x="5795963" y="4221163"/>
            <a:ext cx="297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ea typeface="標楷體" pitchFamily="65" charset="-120"/>
              </a:rPr>
              <a:t>哮喘、慢性阻塞性肺病、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ea typeface="標楷體" pitchFamily="65" charset="-120"/>
              </a:rPr>
              <a:t>過敏、急性窘迫性綜合症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ea typeface="標楷體" pitchFamily="65" charset="-120"/>
              </a:rPr>
              <a:t>癌症</a:t>
            </a:r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>
            <a:off x="4140200" y="35004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95" name="Text Box 31"/>
          <p:cNvSpPr txBox="1">
            <a:spLocks noChangeArrowheads="1"/>
          </p:cNvSpPr>
          <p:nvPr/>
        </p:nvSpPr>
        <p:spPr bwMode="auto">
          <a:xfrm>
            <a:off x="3708400" y="4149725"/>
            <a:ext cx="946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大腦</a:t>
            </a:r>
          </a:p>
        </p:txBody>
      </p:sp>
      <p:sp>
        <p:nvSpPr>
          <p:cNvPr id="24596" name="Text Box 32"/>
          <p:cNvSpPr txBox="1">
            <a:spLocks noChangeArrowheads="1"/>
          </p:cNvSpPr>
          <p:nvPr/>
        </p:nvSpPr>
        <p:spPr bwMode="auto">
          <a:xfrm>
            <a:off x="3492500" y="4652963"/>
            <a:ext cx="2216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老年性癡呆症、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帕金森強迫症、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多動症、偏頭痛、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中風、外傷、腫瘤</a:t>
            </a:r>
          </a:p>
        </p:txBody>
      </p:sp>
      <p:sp>
        <p:nvSpPr>
          <p:cNvPr id="24597" name="Line 34"/>
          <p:cNvSpPr>
            <a:spLocks noChangeShapeType="1"/>
          </p:cNvSpPr>
          <p:nvPr/>
        </p:nvSpPr>
        <p:spPr bwMode="auto">
          <a:xfrm flipH="1">
            <a:off x="2484438" y="3500438"/>
            <a:ext cx="5746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98" name="Text Box 37"/>
          <p:cNvSpPr txBox="1">
            <a:spLocks noChangeArrowheads="1"/>
          </p:cNvSpPr>
          <p:nvPr/>
        </p:nvSpPr>
        <p:spPr bwMode="auto">
          <a:xfrm>
            <a:off x="1476375" y="4076700"/>
            <a:ext cx="170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免疫系統</a:t>
            </a:r>
          </a:p>
        </p:txBody>
      </p:sp>
      <p:sp>
        <p:nvSpPr>
          <p:cNvPr id="24599" name="Text Box 39"/>
          <p:cNvSpPr txBox="1">
            <a:spLocks noChangeArrowheads="1"/>
          </p:cNvSpPr>
          <p:nvPr/>
        </p:nvSpPr>
        <p:spPr bwMode="auto">
          <a:xfrm>
            <a:off x="250825" y="4483100"/>
            <a:ext cx="297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慢性炎症、自身免疫性疾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病、紅斑狼瘡、炎症性腸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病、多發性硬化症、癌症</a:t>
            </a:r>
          </a:p>
        </p:txBody>
      </p:sp>
      <p:sp>
        <p:nvSpPr>
          <p:cNvPr id="24600" name="Line 40"/>
          <p:cNvSpPr>
            <a:spLocks noChangeShapeType="1"/>
          </p:cNvSpPr>
          <p:nvPr/>
        </p:nvSpPr>
        <p:spPr bwMode="auto">
          <a:xfrm flipH="1">
            <a:off x="2051050" y="31416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601" name="Text Box 41"/>
          <p:cNvSpPr txBox="1">
            <a:spLocks noChangeArrowheads="1"/>
          </p:cNvSpPr>
          <p:nvPr/>
        </p:nvSpPr>
        <p:spPr bwMode="auto">
          <a:xfrm>
            <a:off x="1187450" y="2636838"/>
            <a:ext cx="946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多重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器官</a:t>
            </a:r>
          </a:p>
        </p:txBody>
      </p:sp>
      <p:sp>
        <p:nvSpPr>
          <p:cNvPr id="24602" name="Text Box 43"/>
          <p:cNvSpPr txBox="1">
            <a:spLocks noChangeArrowheads="1"/>
          </p:cNvSpPr>
          <p:nvPr/>
        </p:nvSpPr>
        <p:spPr bwMode="auto">
          <a:xfrm>
            <a:off x="179388" y="2997200"/>
            <a:ext cx="120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糖尿病、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老化、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慢性疲乏</a:t>
            </a:r>
          </a:p>
        </p:txBody>
      </p:sp>
      <p:sp>
        <p:nvSpPr>
          <p:cNvPr id="24603" name="Line 44"/>
          <p:cNvSpPr>
            <a:spLocks noChangeShapeType="1"/>
          </p:cNvSpPr>
          <p:nvPr/>
        </p:nvSpPr>
        <p:spPr bwMode="auto">
          <a:xfrm flipH="1" flipV="1">
            <a:off x="2339975" y="2420938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604" name="Text Box 45"/>
          <p:cNvSpPr txBox="1">
            <a:spLocks noChangeArrowheads="1"/>
          </p:cNvSpPr>
          <p:nvPr/>
        </p:nvSpPr>
        <p:spPr bwMode="auto">
          <a:xfrm>
            <a:off x="1476375" y="1916113"/>
            <a:ext cx="946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血管</a:t>
            </a:r>
          </a:p>
        </p:txBody>
      </p:sp>
      <p:sp>
        <p:nvSpPr>
          <p:cNvPr id="24605" name="Text Box 46"/>
          <p:cNvSpPr txBox="1">
            <a:spLocks noChangeArrowheads="1"/>
          </p:cNvSpPr>
          <p:nvPr/>
        </p:nvSpPr>
        <p:spPr bwMode="auto">
          <a:xfrm>
            <a:off x="0" y="1341438"/>
            <a:ext cx="1708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血管狹窄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高血壓、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動脈粥狀硬化</a:t>
            </a:r>
          </a:p>
        </p:txBody>
      </p:sp>
      <p:sp>
        <p:nvSpPr>
          <p:cNvPr id="24606" name="Line 49"/>
          <p:cNvSpPr>
            <a:spLocks noChangeShapeType="1"/>
          </p:cNvSpPr>
          <p:nvPr/>
        </p:nvSpPr>
        <p:spPr bwMode="auto">
          <a:xfrm flipH="1" flipV="1">
            <a:off x="2987675" y="1989138"/>
            <a:ext cx="7191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607" name="Text Box 50"/>
          <p:cNvSpPr txBox="1">
            <a:spLocks noChangeArrowheads="1"/>
          </p:cNvSpPr>
          <p:nvPr/>
        </p:nvSpPr>
        <p:spPr bwMode="auto">
          <a:xfrm>
            <a:off x="2339975" y="1484313"/>
            <a:ext cx="946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CC"/>
                </a:solidFill>
                <a:ea typeface="華康康楷體W5(P)" pitchFamily="66" charset="-120"/>
              </a:rPr>
              <a:t>眼睛</a:t>
            </a:r>
          </a:p>
        </p:txBody>
      </p:sp>
      <p:sp>
        <p:nvSpPr>
          <p:cNvPr id="24608" name="Text Box 51"/>
          <p:cNvSpPr txBox="1">
            <a:spLocks noChangeArrowheads="1"/>
          </p:cNvSpPr>
          <p:nvPr/>
        </p:nvSpPr>
        <p:spPr bwMode="auto">
          <a:xfrm>
            <a:off x="1258888" y="666750"/>
            <a:ext cx="1708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白內障、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視網膜病變、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ea typeface="標楷體" pitchFamily="65" charset="-120"/>
              </a:rPr>
              <a:t>黃斑退化病變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0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8365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抗氧化劑可以保護身體，使身體免受活性氧物種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(ROS)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攻擊所誘發產生氧化壓力的傷害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存在於食物中的抗氧化營養素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，例如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維生素Ｅ、維生素Ｃ、礦物質硒、多酚類化合物以及類胡蘿蔔素等。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34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陳潮宗  醫師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學歷：中國醫藥大學中醫所博士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中國醫藥大學中醫所碩士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現任：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台灣中醫美容醫學會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理事長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台灣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基層中醫師協會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理事長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台北市中醫師公會名譽理事長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台灣中醫臨床醫學會名譽理事長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陳潮宗中醫診所院長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中原大學助理教授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中華民國中醫師公會全國聯合會常務監事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如何消除</a:t>
            </a:r>
            <a:r>
              <a:rPr lang="zh-TW" altLang="en-US" sz="6000" dirty="0" smtClean="0">
                <a:solidFill>
                  <a:srgbClr val="FF3300"/>
                </a:solidFill>
                <a:ea typeface="標楷體" pitchFamily="65" charset="-120"/>
              </a:rPr>
              <a:t>自由基</a:t>
            </a:r>
            <a:r>
              <a:rPr lang="zh-TW" altLang="en-US" dirty="0" smtClean="0">
                <a:ea typeface="標楷體" pitchFamily="65" charset="-120"/>
              </a:rPr>
              <a:t>？</a:t>
            </a:r>
            <a:r>
              <a:rPr lang="zh-TW" altLang="en-US" dirty="0" smtClean="0"/>
              <a:t> 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847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88640"/>
            <a:ext cx="8481193" cy="914400"/>
          </a:xfrm>
        </p:spPr>
        <p:txBody>
          <a:bodyPr/>
          <a:lstStyle/>
          <a:p>
            <a:pPr algn="ctr" eaLnBrk="1" hangingPunct="1"/>
            <a:r>
              <a:rPr lang="zh-TW" altLang="en-US" sz="4000" dirty="0" smtClean="0">
                <a:ea typeface="標楷體" pitchFamily="65" charset="-120"/>
              </a:rPr>
              <a:t>減少自由基產生，</a:t>
            </a:r>
            <a:r>
              <a:rPr lang="zh-CN" altLang="en-US" sz="4000" dirty="0" smtClean="0">
                <a:ea typeface="標楷體" pitchFamily="65" charset="-120"/>
              </a:rPr>
              <a:t/>
            </a:r>
            <a:br>
              <a:rPr lang="zh-CN" altLang="en-US" sz="4000" dirty="0" smtClean="0">
                <a:ea typeface="標楷體" pitchFamily="65" charset="-120"/>
              </a:rPr>
            </a:br>
            <a:r>
              <a:rPr lang="zh-TW" altLang="en-US" sz="4000" dirty="0" smtClean="0">
                <a:ea typeface="標楷體" pitchFamily="65" charset="-120"/>
              </a:rPr>
              <a:t>應該少吃或拒絕哪些食物？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高熱量食物、高油脂食物、油炸食物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尤其是回鍋油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、煙燻食物、加工食物、罐頭食物、不新鮮食品、發霉食物、有霉味的堅果類、被氧化的食物及速食麵、剩菜剩飯、花生醬、可樂等。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94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15288" cy="9144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怎麼樣稱得上</a:t>
            </a:r>
            <a:r>
              <a:rPr lang="zh-TW" altLang="en-US" smtClean="0"/>
              <a:t>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en-US" smtClean="0"/>
              <a:t>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中醫說：「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寒者熱之、熱者寒之、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虛者補之、實者瀉之、氣滯者行之、血瘀者化之，皆謂之通。」如何補？中國人最愛食補，補什麼都用吃的，是最方便的補益方式，也是中國人幾千年來特別偏愛的方式。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13316" name="Picture 5" descr="Y012526000001_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43375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怎麼樣稱得上</a:t>
            </a:r>
            <a:r>
              <a:rPr lang="zh-TW" altLang="en-US" smtClean="0"/>
              <a:t>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en-US" smtClean="0"/>
              <a:t>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所謂補，是用一些藥方具有補益身體陰、陽、氣、血不足的作用，預防及治療各種虛損之證，補益藥具有補益作用且能影響免疫功能，在虛證症候表現時，才需使用補益類的藥。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怎麼樣稱得上「補」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補「後天之本－脾」</a:t>
            </a:r>
          </a:p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補「先天之本－腎」</a:t>
            </a:r>
          </a:p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扶正以袪邪：主要作用不是去除病原，而是增強身體的抵抗力，扶正以不受邪之侵害，也就是對於五臟的調養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四時養生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中醫講究養生，對於養生所要遵循的基本原則為「順應自然」、「調養精神」、「保養正氣」等。</a:t>
            </a:r>
            <a:endParaRPr lang="zh-TW" altLang="en-US" smtClean="0"/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人體的生命活動應順從春、夏、秋、冬四時氣候的變化，適應外在環境，使人體與自然環境協調。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四季之氣 都有可能傷五臟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素問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•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生氣通天論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說：「因於露風，乃生寒熱。是以春傷於風，邪氣留連，乃為洞泄。夏傷於暑，秋為瘧。秋傷於濕，上逆而咳，發為痿厥。冬傷於寒，春必溫病。四時之氣，更傷五臟。」</a:t>
            </a:r>
          </a:p>
        </p:txBody>
      </p:sp>
      <p:pic>
        <p:nvPicPr>
          <p:cNvPr id="17412" name="Picture 5" descr="3_17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572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4_170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10088"/>
            <a:ext cx="46434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調養五臟  維持健康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一年四季皆有不同邪氣侵犯人體，唯有根據人體五臟的生理活動，並適應四時陰陽的變化，才能與外界環境保持協調平衡。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根據中醫五臟對應四季的理論，而有了春應「肝而養生」、夏應「心而養長」、長夏應「脾而養化」、秋應「肺而養收」、冬應「腎而養藏」之理論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補對五臟  享受健康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人都知道「治病要求其本」，身體上如有一些病痛、不適，要找出疾病的源頭，對症下藥，養生保健的原則也是如此。假設，您想要調養身體，煮幾道養生藥膳補補身時，卻不知道這個病痛是來自於體內的那個臟腑，試了很多的養生方法，到最後卻徒勞無功，是不是很令人扼腕呢？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調和五臟  享受健康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個體的一切外在、內部表現，都和五臟的運作有關，接下來就讓我們來認識五臟的正常生理功能，調和五臟的重要性。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zh-TW" altLang="en-US" sz="4600" smtClean="0">
                <a:latin typeface="標楷體" pitchFamily="65" charset="-120"/>
                <a:ea typeface="標楷體" pitchFamily="65" charset="-120"/>
              </a:rPr>
              <a:t>陳潮宗中醫師</a:t>
            </a:r>
            <a:r>
              <a:rPr lang="en-US" altLang="zh-TW" sz="460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600" b="1" smtClean="0">
                <a:latin typeface="標楷體" pitchFamily="65" charset="-120"/>
                <a:ea typeface="標楷體" pitchFamily="65" charset="-120"/>
              </a:rPr>
              <a:t>著作集</a:t>
            </a:r>
          </a:p>
        </p:txBody>
      </p:sp>
      <p:sp>
        <p:nvSpPr>
          <p:cNvPr id="99330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250825" y="1889125"/>
            <a:ext cx="4752975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標楷體" pitchFamily="65" charset="-120"/>
              <a:buNone/>
            </a:pPr>
            <a:r>
              <a:rPr lang="zh-TW" altLang="zh-TW" sz="2600" b="1" smtClean="0"/>
              <a:t>★</a:t>
            </a:r>
            <a:r>
              <a:rPr lang="zh-TW" altLang="en-US" b="1" smtClean="0">
                <a:solidFill>
                  <a:srgbClr val="FD2211"/>
                </a:solidFill>
                <a:latin typeface="標楷體" pitchFamily="65" charset="-120"/>
                <a:ea typeface="標楷體" pitchFamily="65" charset="-120"/>
              </a:rPr>
              <a:t>轉大人：名中醫師陳潮宗的</a:t>
            </a:r>
            <a:r>
              <a:rPr lang="en-US" altLang="zh-TW" b="1" smtClean="0">
                <a:solidFill>
                  <a:srgbClr val="FD2211"/>
                </a:solidFill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b="1" smtClean="0">
                <a:solidFill>
                  <a:srgbClr val="FD2211"/>
                </a:solidFill>
                <a:latin typeface="標楷體" pitchFamily="65" charset="-120"/>
                <a:ea typeface="標楷體" pitchFamily="65" charset="-120"/>
              </a:rPr>
              <a:t>帖青春發育良方</a:t>
            </a:r>
            <a:endParaRPr lang="en-US" altLang="zh-TW" b="1" smtClean="0">
              <a:solidFill>
                <a:srgbClr val="FD221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z="2600" b="1" smtClean="0"/>
              <a:t>★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自己做藥酒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z="2600" b="1" smtClean="0"/>
              <a:t>★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跟著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節氣吃不生病一整年都有用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z="2600" b="1" smtClean="0"/>
              <a:t>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4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週改善手腳冰冷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z="2600" b="1" smtClean="0"/>
              <a:t>★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坐好月子找中醫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zh-TW" sz="2600" b="1" smtClean="0"/>
              <a:t>★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筋骨酸痛自療法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6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9331" name="Picture 2" descr="C:\Documents and Settings\Administrator\桌面\凱特\轉大人 校對0708\轉大人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628775"/>
            <a:ext cx="3124200" cy="4437063"/>
          </a:xfrm>
        </p:spPr>
      </p:pic>
    </p:spTree>
    <p:extLst>
      <p:ext uri="{BB962C8B-B14F-4D97-AF65-F5344CB8AC3E}">
        <p14:creationId xmlns:p14="http://schemas.microsoft.com/office/powerpoint/2010/main" val="358218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五行與五臟的關係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所謂的五行，「行」就是運動，即是木、火、土、金、水五種變化運動的物質。是古人為了說明自然界的一切現象而產生出來的。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五行聯繫人體臟腑，並以五臟為中心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以五行之間的生、剋關係來闡釋事物之間的相互聯繫，認為任何事物都不是孤立、靜止的，而是在不斷的相生、相剋的運動之中維持著協調平衡。</a:t>
            </a: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五行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0"/>
            <a:ext cx="7272337" cy="684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五行聯繫人體臟腑，並以五臟為中心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50188" cy="44196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木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對肝配木，木的性能是向上、向四旁舒展的，它的性格是剛勁的，這與肝是「將軍之官」，其性善疏洩等特點是雷同的。所以用木來代表肝。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8392" name="Group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7740354"/>
              </p:ext>
            </p:extLst>
          </p:nvPr>
        </p:nvGraphicFramePr>
        <p:xfrm>
          <a:off x="2843213" y="1989138"/>
          <a:ext cx="3886200" cy="103663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五行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五色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五臟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木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青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肝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五行聯繫人體臟腑，並以五臟為中心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50188" cy="44196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火</a:t>
            </a: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一切火燄都是向上生的；而心在生理上是，上開竅於舌，在病變時，如果發生舌尖赤痛、面部紅赤等現象，都認為是心火上炎；所以用五行中的火，來代表五臟中的心。</a:t>
            </a:r>
          </a:p>
        </p:txBody>
      </p:sp>
      <p:graphicFrame>
        <p:nvGraphicFramePr>
          <p:cNvPr id="59430" name="Group 38"/>
          <p:cNvGraphicFramePr>
            <a:graphicFrameLocks noGrp="1"/>
          </p:cNvGraphicFramePr>
          <p:nvPr>
            <p:ph sz="half" idx="2"/>
          </p:nvPr>
        </p:nvGraphicFramePr>
        <p:xfrm>
          <a:off x="2843213" y="2060575"/>
          <a:ext cx="3886200" cy="103663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五行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火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紅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心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五行聯繫人體臟腑，並以五臟為中心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50188" cy="44196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土</a:t>
            </a: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脾屬土，土是萬物之母，沒有土就不能生長萬物；人之所以能夠生存，全靠飲食的營養，沒有脾胃的消化和吸收，人也就得不到營養而不能生活，所以用五行中的土，來代表五臟中的脾。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>
            <p:ph sz="half" idx="2"/>
          </p:nvPr>
        </p:nvGraphicFramePr>
        <p:xfrm>
          <a:off x="2700338" y="2060575"/>
          <a:ext cx="3886200" cy="103663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五行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土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黃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脾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五行聯繫人體臟腑，並以五臟為中心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8750" cy="44196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金</a:t>
            </a: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肺屬金，金屬都是有聲音的，而人的語言聲音，都是由肺氣鼓動而成；同時肺是嬌臟，害怕火氣的薰蒸，所以用五行中的金，來代表五臟中的肺。</a:t>
            </a:r>
          </a:p>
        </p:txBody>
      </p:sp>
      <p:graphicFrame>
        <p:nvGraphicFramePr>
          <p:cNvPr id="61462" name="Group 22"/>
          <p:cNvGraphicFramePr>
            <a:graphicFrameLocks noGrp="1"/>
          </p:cNvGraphicFramePr>
          <p:nvPr>
            <p:ph sz="half" idx="2"/>
          </p:nvPr>
        </p:nvGraphicFramePr>
        <p:xfrm>
          <a:off x="2916238" y="1989138"/>
          <a:ext cx="3886200" cy="103663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五行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金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白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肺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 smtClean="0">
                <a:latin typeface="標楷體" pitchFamily="65" charset="-120"/>
                <a:ea typeface="標楷體" pitchFamily="65" charset="-120"/>
              </a:rPr>
              <a:t>五行聯繫人體臟腑，並以五臟為中心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50188" cy="44196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水</a:t>
            </a:r>
          </a:p>
          <a:p>
            <a:pPr eaLnBrk="1" hangingPunct="1"/>
            <a:endParaRPr lang="zh-TW" altLang="en-US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水的特點與火恰恰相反，水都是向下行的；而人體每天喝進去的水份，通過「三焦」下行，最後由膀胱排泄出去；古人認為這種排泄水份的功能，是由腎臟領導，腎臟正常則小便通利，一旦腎臟發生病變，則小便失常，所以稱腎臟為水臟，而用五行中的水來與它配合。</a:t>
            </a:r>
          </a:p>
        </p:txBody>
      </p:sp>
      <p:graphicFrame>
        <p:nvGraphicFramePr>
          <p:cNvPr id="62490" name="Group 26"/>
          <p:cNvGraphicFramePr>
            <a:graphicFrameLocks noGrp="1"/>
          </p:cNvGraphicFramePr>
          <p:nvPr>
            <p:ph sz="half" idx="2"/>
          </p:nvPr>
        </p:nvGraphicFramePr>
        <p:xfrm>
          <a:off x="2843213" y="1628775"/>
          <a:ext cx="3886200" cy="1036638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五行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五色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水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黑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腎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五行 五臟的對應關係與特性</a:t>
            </a:r>
          </a:p>
        </p:txBody>
      </p:sp>
      <p:graphicFrame>
        <p:nvGraphicFramePr>
          <p:cNvPr id="63550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522807"/>
              </p:ext>
            </p:extLst>
          </p:nvPr>
        </p:nvGraphicFramePr>
        <p:xfrm>
          <a:off x="323850" y="1628775"/>
          <a:ext cx="8424863" cy="4505428"/>
        </p:xfrm>
        <a:graphic>
          <a:graphicData uri="http://schemas.openxmlformats.org/drawingml/2006/table">
            <a:tbl>
              <a:tblPr/>
              <a:tblGrid>
                <a:gridCol w="971550"/>
                <a:gridCol w="669925"/>
                <a:gridCol w="806450"/>
                <a:gridCol w="5976938"/>
              </a:tblGrid>
              <a:tr h="822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五行屬性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臟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腑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特性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木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肝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膽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肝的特性是怕鬱結，要像樹木般得到舒展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火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心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小腸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心推動氣血溫暖整個人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土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脾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胃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脾主消化吸收，滋潤身體，如大地孕育萬物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金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肺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大腸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肺主聲，肺氣宜清，如金屬般鏗鏘有聲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腎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膀胱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生命的本源來自水，而腎屬先天的本源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五行 五臟的對應關係與特性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五行配五臟之後，再從相生、相剋的制化規律，來說明臟腑之間相互助長、相互促進和相互約束、相互抑制的關係。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zh-TW" altLang="en-US" sz="4600" smtClean="0">
                <a:latin typeface="標楷體" pitchFamily="65" charset="-120"/>
                <a:ea typeface="標楷體" pitchFamily="65" charset="-120"/>
              </a:rPr>
              <a:t>陳潮宗中醫師</a:t>
            </a:r>
            <a:r>
              <a:rPr lang="en-US" altLang="zh-TW" sz="460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600" b="1" smtClean="0">
                <a:latin typeface="標楷體" pitchFamily="65" charset="-120"/>
                <a:ea typeface="標楷體" pitchFamily="65" charset="-120"/>
              </a:rPr>
              <a:t>著作集</a:t>
            </a:r>
          </a:p>
        </p:txBody>
      </p:sp>
      <p:sp>
        <p:nvSpPr>
          <p:cNvPr id="10035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25450" y="1719263"/>
            <a:ext cx="4038600" cy="4406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五臟保養書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過敏氣喘四彎風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四季保健小偏方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草本養生茶飲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四季家庭藥膳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蔬果美妍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DIY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感冒不用看醫生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中藥服用須知</a:t>
            </a:r>
          </a:p>
        </p:txBody>
      </p:sp>
      <p:pic>
        <p:nvPicPr>
          <p:cNvPr id="100355" name="Picture 6" descr="跟著24節氣吃不生病 一整年都有用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341438"/>
            <a:ext cx="3695700" cy="4797425"/>
          </a:xfrm>
        </p:spPr>
      </p:pic>
    </p:spTree>
    <p:extLst>
      <p:ext uri="{BB962C8B-B14F-4D97-AF65-F5344CB8AC3E}">
        <p14:creationId xmlns:p14="http://schemas.microsoft.com/office/powerpoint/2010/main" val="4500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人體五行與五臟歸類</a:t>
            </a:r>
          </a:p>
        </p:txBody>
      </p:sp>
      <p:pic>
        <p:nvPicPr>
          <p:cNvPr id="31747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7993063" cy="454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四氣五味巧養生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「四氣五味」是藥膳預防醫學中，重要的理論基礎。食物的四氣包括寒、熱、溫、涼「四種性質。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「五味」所指的是酸、苦、甘、辛、鹹。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靈樞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提到「酸入肝，苦入心，甘入脾，辛入肺，鹹入腎」。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靈樞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九針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亦有「酸走筋，苦走血，甘走肉，辛走氣，鹹走骨」的說法。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zh-TW" altLang="zh-TW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15288" cy="914400"/>
          </a:xfrm>
        </p:spPr>
        <p:txBody>
          <a:bodyPr/>
          <a:lstStyle/>
          <a:p>
            <a:pPr algn="ctr" eaLnBrk="1" hangingPunct="1"/>
            <a:r>
              <a:rPr lang="zh-TW" altLang="en-US" smtClean="0">
                <a:solidFill>
                  <a:schemeClr val="folHlink"/>
                </a:solidFill>
                <a:ea typeface="標楷體" pitchFamily="65" charset="-120"/>
              </a:rPr>
              <a:t>四氣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11188" y="3716338"/>
            <a:ext cx="8208962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787900" y="3357563"/>
            <a:ext cx="0" cy="719137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4213" y="2781300"/>
            <a:ext cx="8135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2800" b="1"/>
              <a:t>-10               -5                </a:t>
            </a:r>
            <a:r>
              <a:rPr kumimoji="0" lang="en-US" altLang="zh-TW"/>
              <a:t> </a:t>
            </a:r>
            <a:r>
              <a:rPr kumimoji="0" lang="en-US" altLang="zh-TW" sz="2800" b="1"/>
              <a:t>0                  5              10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11188" y="4076700"/>
            <a:ext cx="8532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40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寒</a:t>
            </a:r>
            <a:r>
              <a:rPr kumimoji="0" lang="zh-TW" altLang="en-US" sz="40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zh-TW" altLang="en-US" sz="4000" b="1">
                <a:solidFill>
                  <a:srgbClr val="00CCFF"/>
                </a:solidFill>
                <a:latin typeface="標楷體" pitchFamily="65" charset="-120"/>
                <a:ea typeface="標楷體" pitchFamily="65" charset="-120"/>
              </a:rPr>
              <a:t>涼</a:t>
            </a:r>
            <a:r>
              <a:rPr kumimoji="0" lang="zh-TW" altLang="en-US" sz="4000" b="1">
                <a:latin typeface="標楷體" pitchFamily="65" charset="-120"/>
                <a:ea typeface="標楷體" pitchFamily="65" charset="-120"/>
              </a:rPr>
              <a:t>      平      </a:t>
            </a:r>
            <a:r>
              <a:rPr kumimoji="0" lang="zh-TW" altLang="en-US" sz="4000" b="1">
                <a:solidFill>
                  <a:srgbClr val="FF9B9B"/>
                </a:solidFill>
                <a:latin typeface="標楷體" pitchFamily="65" charset="-120"/>
                <a:ea typeface="標楷體" pitchFamily="65" charset="-120"/>
              </a:rPr>
              <a:t>溫</a:t>
            </a:r>
            <a:r>
              <a:rPr kumimoji="0" lang="zh-TW" altLang="en-US" sz="4000" b="1"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zh-TW" altLang="en-US" sz="4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食物五色與人體健康</a:t>
            </a:r>
            <a:endParaRPr lang="zh-TW" altLang="en-US" smtClean="0">
              <a:ea typeface="標楷體" pitchFamily="65" charset="-12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中國人一向講究養生之道，尤其對於食的效果，自有一套獨特的理論，「藥補不如食補」的說法使終深入人心。所以，將食物依顏色分類，歸納出不同的補償作用，聽起來似乎很玄妙，倒也有不少可信得實例，例如黑芝麻、何首烏，有烏黑秀髮的功效，符合黑色食物的功效。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食物五色與人體健康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根據青、赤、黃、白、黑等五色得食物分類法有其歷史淵源。「木、火、土、金、水」的五行學說，可用「青、赤、黃、白、黑」五種顏色來代表，再進一步對應到人體的「肝、心、脾、肺、腎」等五臟，五種顏色、屬性和對應人體臟器，這種推演方式衍生出來之後，漸漸被套用在藥物和食物的區分方法上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青色食物調養法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中醫所謂的青色，是一種介於藍色和綠色之間的色彩。中醫認為「青」對應到人體的肝臟部位，而五行中肝又屬木，所以青色在五行中也屬「木」，青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綠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益能肝氣循環、代謝，有益消除疲勞、紓緩肝鬱、防範肝疾，並有明目、保健視神經，提昇免疫功能之效果。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芹菜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有其特殊的香味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平肝清熱、發汗解熱、降血壓                            和通血路的作用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本草推陳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：「治肝陽頭暈，                            面紅目赤，頭重腳輕，步行飄搖等症。」可以改善肝臟問題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含豐富維他命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B2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、葉酸、鈉、鉀等礦物質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每一根芹菜含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35mg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的鈉，高鈉很可能讓高血壓患者血壓升高，所以芹菜最好用來保健，而不能控制血壓。</a:t>
            </a:r>
            <a:r>
              <a:rPr lang="zh-TW" altLang="en-US" sz="2800" smtClean="0"/>
              <a:t> </a:t>
            </a:r>
          </a:p>
        </p:txBody>
      </p:sp>
      <p:pic>
        <p:nvPicPr>
          <p:cNvPr id="37892" name="Picture 4" descr="http://www.douguo.com/upload/shicai/1322835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牡蠣</a:t>
            </a:r>
            <a:r>
              <a:rPr lang="zh-TW" altLang="en-US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01000" cy="4535487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甘鹹味寒，主要入肝腎兩經，                             有滋陰養血、消除煩熱失眠症                          狀的功用。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富含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ω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－３脂肪酸，也就是含有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EPA(Eicosapentaenoic acid)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DHA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，這是一種多元不飽和脂肪酸，可以降低血液中過多的膽固醇，預防脂肪肝與心血管疾病。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能預防膽固醇堆積過多，不能良好控制心血管疾病，所以一般鼓勵攝取不飽和脂肪酸取代飽和脂肪酸，以預防血液的凝集或膽固醇增加。</a:t>
            </a:r>
          </a:p>
        </p:txBody>
      </p:sp>
      <p:pic>
        <p:nvPicPr>
          <p:cNvPr id="38916" name="Picture 4" descr="http://163.27.55.13/eadmin7/attachments/201110/2459794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菠菜</a:t>
            </a:r>
            <a:r>
              <a:rPr lang="zh-TW" altLang="en-US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有「蔬菜之王」的美稱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能舒肝養血，性涼味甘，可利五臟、活絡血脈，止煩渴助消化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具有滋陰潤燥，舒肝養血等作用，對肝氣不舒併發胃病的輔助治療常有良效。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含有營養素包括維他命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、葉酸、草酸、礦物質和蛋白質，鐵質含量高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菠菜豬肝湯是調養肝病的食療佳方</a:t>
            </a:r>
          </a:p>
        </p:txBody>
      </p:sp>
      <p:pic>
        <p:nvPicPr>
          <p:cNvPr id="39940" name="Picture 4" descr="http://a3.att.hudong.com/64/72/0130000012140112119672546692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豬肝菠菜湯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適應症：缺鐵性貧血、慢性便秘、夜盲、食慾不振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原料：菠菜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公克、豬肝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公克，鹽、酒、醋、太白粉適量。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製作：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菠菜去黃葉洗淨。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豬肝洗淨，切片，用鹽、酒、醋、太白粉拌勻備用。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放入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500㏄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的水，加調味料，水滾後先放菠菜，倒入豬肝片，繼續燒開約兩分鐘，加蔥即可。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功效：豬肝性溫味甘苦，能補肝明目養血；此湯能疏肝明目、下氣調中、補血通脈、利水通便，因為簡單、效用佳，是調養肝病與保養肝臟的首選。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15288" cy="9144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寒性體質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還是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熱性體質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graphicFrame>
        <p:nvGraphicFramePr>
          <p:cNvPr id="180272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84511"/>
              </p:ext>
            </p:extLst>
          </p:nvPr>
        </p:nvGraphicFramePr>
        <p:xfrm>
          <a:off x="323850" y="1125538"/>
          <a:ext cx="8640763" cy="5472116"/>
        </p:xfrm>
        <a:graphic>
          <a:graphicData uri="http://schemas.openxmlformats.org/drawingml/2006/table">
            <a:tbl>
              <a:tblPr/>
              <a:tblGrid>
                <a:gridCol w="4321175"/>
                <a:gridCol w="4319588"/>
              </a:tblGrid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寒性體質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溫熱體質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1.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四肢易發冷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1.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體溫較高、較熱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2.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臉色蒼白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2.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臉色比較紅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3.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常精神萎靡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3.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易煩躁不安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4.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不易口渴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4.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易口渴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5.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喜愛喝熱飲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5.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喜愛喝冷飲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6.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大便稀稀的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6.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易便秘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7.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小便比較少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7.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小便少、顏色較深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8.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唇色淡白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8.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唇色紅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9.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舌苔顏色白、濕潤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9.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舌苔黃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10.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脈搏細沉無力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 10.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脈搏有力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茵陳舒肝茶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適應症：輕度肝發炎，脂肪肝、肝曾有損傷者，或是肝火旺者。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原料：茵陳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公克、白芍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公克、紅棗七枚、山槴子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公克、柴胡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公克、生甘草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公克、連翹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製作：同時入瓷鍋中，加水適量，煎至二碗半即可，分三餐飲用。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功效：此茵陳蒿茶可舒肝、利濕熱，用於預防肝炎。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赤色食物調養法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醫有「夏屬火，其氣熱」的說法，夏季為萬物生長、新陳代謝速度加快的季節，與火的上炎、熱力四散相似，而紅色食物大都具有溫熱、能量較多、陽氣具足的特性；依對應理論，紅色食物能夠影響我們的心與小腸，多半有補血、生血、活血及補陽的功效，所以較適用於「虛證」及「實證」，如形體瘦弱、臉色不光潤、貧血、心悸、四肢冰冷、手足無力等症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洛神花</a:t>
            </a:r>
            <a:r>
              <a:rPr lang="zh-TW" altLang="en-US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清熱、解渴、止咳、降血壓，可治中暑、咳嗽、酒醉、高血壓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研究指出洛神花有很強的抗                       氧化功能、抗腫瘤、保護心                         血管、保護肝臟及降血壓的                     功能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目前洛神花多數製成蜜餞，含高鹽、高甜度，對於心血管、腎臟是一種負擔，如果要護心養生，最好選用未加工的洛神花。</a:t>
            </a:r>
            <a:r>
              <a:rPr lang="zh-TW" altLang="en-US" smtClean="0"/>
              <a:t> </a:t>
            </a:r>
          </a:p>
        </p:txBody>
      </p:sp>
      <p:pic>
        <p:nvPicPr>
          <p:cNvPr id="44036" name="Picture 4" descr="d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31321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紅棗</a:t>
            </a:r>
            <a:r>
              <a:rPr lang="zh-TW" altLang="en-US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又稱大棗，補脾胃、養心安神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現代藥理學發現，紅棗含有維他命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、蛋白質、脂肪、醣類等豐富的營養成份，具有保護肝臟，增強體力的作用，對於胃部虛弱食慾不振，脾臟功能不好、心律不整等一切虛證有助益 </a:t>
            </a:r>
          </a:p>
        </p:txBody>
      </p:sp>
      <p:pic>
        <p:nvPicPr>
          <p:cNvPr id="45060" name="Picture 4" descr="CFACFT-A59575803000_4eb4e684c1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84638"/>
            <a:ext cx="37084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紅花</a:t>
            </a:r>
            <a:r>
              <a:rPr lang="zh-TW" altLang="en-US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性味辛、溫，入肝、心經，又稱為「紅藍花」、「川紅花」或「草紅花」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主要功效為活血祛瘀，有活血通經、破瘀生新、消腫止痛、發汗解熱等功效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主治婦女經期腹痛、經閉難產、產後瘀血排不乾淨，以及跌打損                           傷、瘀血疼痛等症狀。</a:t>
            </a:r>
          </a:p>
        </p:txBody>
      </p:sp>
      <p:pic>
        <p:nvPicPr>
          <p:cNvPr id="46084" name="Picture 4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24350"/>
            <a:ext cx="37798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紅麴</a:t>
            </a:r>
            <a:r>
              <a:rPr lang="zh-TW" altLang="en-US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52600"/>
            <a:ext cx="8099425" cy="42672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可降低膽固醇，還能預防心血管疾病</a:t>
            </a:r>
          </a:p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本草備要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：「性味甘溫，色赤，入營而破血，燥胃消食，活血和血。主治赤白下痢，跌打損傷，產                                後惡露不盡。」</a:t>
            </a:r>
          </a:p>
          <a:p>
            <a:pPr eaLnBrk="1" hangingPunct="1"/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7108" name="Picture 4" descr="1321337967-3172312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服用抗生素紅黴素或維生素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B3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時，不可食用紅麴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葡萄柚會讓紅麴中的降血脂肪的成分突然升高，對於血脂的控制失常，所以吃紅麴健康食品者不可以喝葡萄柚汁或吃葡萄柚。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紅桂當歸雞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0200"/>
            <a:ext cx="828092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原料：雞腿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隻、當歸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公克、甘草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公克、枸杞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公克、桂圓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公克、紅棗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顆、紅糖適量、薑少許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製作：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紅棗洗淨，薑洗淨，切片備用。 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鍋內加入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1000㏄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的水，放入所有材料，大火煮滾之後，轉小火燉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分鐘。 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最後加入適量鹽調味，即可。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功效：當歸可以補血、活血、調經，是婦女滋補聖品，月經不調、痛經、風濕痛、跌打損傷、腸燥便秘等都可以用；要喝湯吃雞肉，補心氣，女性只要氣血調得順，氣色就會好，人看起來就漂亮。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洛神紅莓茶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適應症：輕微心血管疾病者，預保養心血管者。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原料：洛神花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朵、蔓越莓果汁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350㏄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、蘋果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顆。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製作：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蘋果洗淨去皮切小塊。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洛神花加入蔓越莓果汁與水各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350㏄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，煮出蘋果味道即可。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功效：洛神花可以降血壓、保護心血管系統，富含維生素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，維生素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易因熱與久放而氧化，所以這道藥茶要趁新鮮喝。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黃色食物調養法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黃色對應人體五臟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脾，與六腑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胃，所以黃色食物如地瓜、黃豆等等，都可以保護脾胃健康，維持脾主運化、主升清，脾統血的功能；這些功能主要是將吃進的食物轉化為營養，再將這些營養物質傳送至全身，並代謝身體的廢棄物，是身體血液、精氣、身體運轉時動力的來源，五臟六腑皆仰賴脾胃的滋養，也就是說人體的健康與否，都看脾胃功能是否良好，也應證「脾胃為後天之本」這一句話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你「虛」不虛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氣虛的症狀：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時常倦怠無力，精神萎靡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說話中氣不足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聲音小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脈搏較弱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稍微動一下就覺得氣喘嘘噓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3886200" cy="3886200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ea typeface="標楷體" pitchFamily="65" charset="-120"/>
              </a:rPr>
              <a:t>行走較無力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易頭暈目眩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平時易出汗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食慾不振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臉色有些蒼白</a:t>
            </a:r>
            <a:r>
              <a:rPr lang="zh-TW" altLang="en-US" smtClean="0"/>
              <a:t> 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00563" y="1773238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pic>
        <p:nvPicPr>
          <p:cNvPr id="8198" name="Picture 9" descr="1547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0"/>
            <a:ext cx="3295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木瓜</a:t>
            </a:r>
            <a:r>
              <a:rPr lang="zh-TW" altLang="en-US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有「萬壽果」之稱，顧名思義多                                   吃可延年益壽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性味甘平、微寒，入脾、胃、肺經，助消化、消暑解渴、潤肺止咳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含有大量的木瓜酵素，幫助消化，可以分解魚、肉，欲改善慢性消化不良、胃炎、胃痛或十二指腸潰瘍者，宜多食用青木瓜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體質虛弱及脾胃虛寒者，不能吃冰冷的木瓜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吃木瓜能使肌膚光滑細緻，解除肌膚敏感的現象</a:t>
            </a:r>
          </a:p>
        </p:txBody>
      </p:sp>
      <p:pic>
        <p:nvPicPr>
          <p:cNvPr id="52228" name="Picture 4" descr="201041911581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南瓜</a:t>
            </a:r>
            <a:r>
              <a:rPr lang="zh-TW" altLang="en-US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itchFamily="65" charset="-120"/>
              </a:rPr>
              <a:t>性味甘、溫平、無毒，入胃、大腸經，可以溫體、潤肺、補脾、增進食慾，治胃痛、止痛、安胎等，平常手腳冰冷，易疲倦、體力差、貧血的人可多食。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itchFamily="65" charset="-120"/>
              </a:rPr>
              <a:t>含有豐富的營養素，其澱粉與糖類容易被人體分解、吸收</a:t>
            </a:r>
          </a:p>
        </p:txBody>
      </p:sp>
      <p:pic>
        <p:nvPicPr>
          <p:cNvPr id="53252" name="Picture 4" descr="201196181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22725"/>
            <a:ext cx="37798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胡蘿蔔素含量是瓜類中最高的，胡蘿蔔素在體內轉換成維生素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，有保護皮膚和黏膜的作用，對治療冷虛、胃潰瘍、預防感冒、美容等相當有效。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含豐富鋅量，對性功能有益。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南瓜種子含有很多蛋白質和脂肪，南瓜子含油量達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50%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，在漢方裡稱為南瓜仁，豐富的油脂一定有潤便滑腸的效果，還有降低血壓、防止白髮、止咳化痰的作用。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rt79$91819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蓮子</a:t>
            </a:r>
            <a:r>
              <a:rPr lang="zh-TW" altLang="en-US" smtClean="0"/>
              <a:t> 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是收斂強壯的藥品，能補                                        中安心止瀉，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本草綱目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說：「蓮子可以厚腸胃，治白帶。」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有收斂作用，常食可治療脾虛洩瀉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兒童腸胃消化不良，整日煩躁不寧，或是飲食日見減少，可用蓮子。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老年人失眠而多夢，神思煩亂，可用蓮子，能安臥寧神助睡眠。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黃豆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性味甘、平，入脾、胃經，                              清熱利小便、解毒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製成豆漿性寒，腸胃易於消化吸收，能清利大小便、解熱潤肺、寬中下氣；主治胃中積熱、水脹腫毒、小便不利。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黃豆營養豐富，容易被腸胃吸收消化，富含蛋白質，是素食主義者最主要的蛋白質來源，多喝豆漿、吃豆類食品不但可以滋養脾胃，養顏美容。</a:t>
            </a:r>
          </a:p>
        </p:txBody>
      </p:sp>
      <p:pic>
        <p:nvPicPr>
          <p:cNvPr id="56324" name="Picture 4" descr="100408094601636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地瓜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營養豐富，所含的粘蛋白，是一種多糖和蛋白質的混合物，能保持人體血管壁的彈性，防止動脈粥樣硬化的發生。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含豐富的膳食纖維，膳食纖維在腸道中不被吸收，吸水性好，可預防便秘和某些腸道疾病。</a:t>
            </a:r>
          </a:p>
        </p:txBody>
      </p:sp>
      <p:pic>
        <p:nvPicPr>
          <p:cNvPr id="57348" name="Picture 4" descr="xinsrc_49212061509076402594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97350"/>
            <a:ext cx="36353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地瓜體積大，熟食香甜，易使人產生飽腹感，不愧為價廉物美而有益健康的減肥食品，時下地瓜及其製品已成為老少喜愛的健美與養生食品，深受青睞。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地瓜含有高量澱粉，吃多了會使胃分泌大量胃酸，所以胃功能不好或胃酸過多的人，一次吃一小條地瓜為宜。</a:t>
            </a:r>
          </a:p>
          <a:p>
            <a:pPr eaLnBrk="1" hangingPunct="1"/>
            <a:endParaRPr lang="en-US" altLang="zh-TW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木瓜牛奶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80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適應症：消瘦、消化不良者。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原料：木瓜半個、牛奶</a:t>
            </a:r>
            <a:r>
              <a:rPr lang="en-US" altLang="zh-TW" sz="2700" smtClean="0">
                <a:latin typeface="標楷體" pitchFamily="65" charset="-120"/>
                <a:ea typeface="標楷體" pitchFamily="65" charset="-120"/>
              </a:rPr>
              <a:t>250㏄</a:t>
            </a: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、開水</a:t>
            </a:r>
            <a:r>
              <a:rPr lang="en-US" altLang="zh-TW" sz="2700" smtClean="0">
                <a:latin typeface="標楷體" pitchFamily="65" charset="-120"/>
                <a:ea typeface="標楷體" pitchFamily="65" charset="-120"/>
              </a:rPr>
              <a:t>100㏄</a:t>
            </a: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、布丁半個。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製作：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將木瓜洗淨、去皮、切塊。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將木瓜塊、牛奶、布丁倒入果汁機中，打勻即可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700" smtClean="0">
                <a:latin typeface="標楷體" pitchFamily="65" charset="-120"/>
                <a:ea typeface="標楷體" pitchFamily="65" charset="-120"/>
              </a:rPr>
              <a:t>功效：木瓜是營養豐富的水果，有健脾胃、助消化、通兩便、清暑解渴等效果，用於食治消化不良、胃炎胃痛、十二指腸潰瘍、心脘痛、高血壓者皆宜，但最好不要加糖，牛奶量適中就好，或者可以加開水，以免過甜而刺激胃酸。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糙米黃豆漿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適應症：腸胃吸收不佳者、皮膚彈性差者。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原料：糙米粉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湯匙、豆漿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350㏄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製作：將溫熱豆漿加入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匙糙米粉，攪拌均勻即可。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功效：豆漿最大的優點是很容易被腸胃消化、吸收，豆漿的黃豆蛋白中含有寡糖，對消化能力較差的人，具有改善腸內細菌的作用，幫助消化；糙米含有豐富的天然植物纖維，可促進腸道蠕動，增加飽足感，使腸內宿便易於排出，帶來健康的美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白色食物調養法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五臟中的肺對應五色中的「白色」，在季節上對應到秋季；中醫以白色食物來預防秋燥，白色食物多偏寒涼，一般體質可以放心使用，但是過敏性體質者，這時要著重「補氣」，補足「肺衛」之氣，增強對於秋燥以及外邪的防禦能力，要偏向溫補，忌吃寒涼食物；可適當服用一些富含維生素的食品，也可以選擇多種成分的綜合維他命，選用宣肺化痰、滋陰益氣的中藥，如人參、沙參、西洋參、百合、杏仁、川貝等，對緩解秋燥有良效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你「虛」不虛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血虛的症狀：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失眠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健忘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身體瘦弱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手足易發麻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唇甲顏色淡白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60575"/>
            <a:ext cx="3886200" cy="3959225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易頭暈目眩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脈搏較弱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心悸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臉色有些蒼白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眼睛乾澀</a:t>
            </a:r>
          </a:p>
          <a:p>
            <a:pPr eaLnBrk="1" hangingPunct="1"/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21" name="Picture 9" descr="ANd9GcRwX-DINKxLKVO7ZxUaYxS0nP_lSp3g1u-ehsES-G1G4ARcF10Uj03BN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89488"/>
            <a:ext cx="27717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銀耳</a:t>
            </a:r>
            <a:r>
              <a:rPr lang="zh-TW" altLang="en-US" smtClean="0"/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味甘淡、性平，無毒，入肺、                            胃、腎三經，有生津潤肺、益                                  氣活血、滋陰養胃、補腦強心作用，適用肺熱咳嗽、肺燥乾咳、胃腸燥熱、便秘等症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被譽為「長生不老藥」、「延年益壽品」、「菌中之王」，滋潤而不膩滯，對體虛、久病初癒，不宜用其他補藥的病人及陰虛內熱，內熱而有出血傾向者更為適量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感冒初起口乾者忌用，或風寒感冒，如感冒怕冷、咳嗽、痰多清稀如水者，忌服</a:t>
            </a:r>
          </a:p>
        </p:txBody>
      </p:sp>
      <p:pic>
        <p:nvPicPr>
          <p:cNvPr id="62468" name="Picture 4" descr="013000001641781210060441576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梨子</a:t>
            </a:r>
            <a:r>
              <a:rPr lang="zh-TW" altLang="en-US" smtClean="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有潤肺、止咳、消痰、降                                     火等功用。在秋季若因氣                                                   候過度乾燥，繼而出現口渴、便秘、乾咳等；或因內熱導致煩渴、咳喘及痰黃等症狀，可多食梨。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性質偏寒，想要用梨子養生前要考慮是否適合自己的體質，體質虛寒、寒咳者不宜生吃梨，必須隔水蒸過、煮湯，或與藥材清燉亦可；若有長期腹瀉的人，不宜多吃水梨，因水梨性寒，多食腹瀉加劇 </a:t>
            </a:r>
          </a:p>
        </p:txBody>
      </p:sp>
      <p:pic>
        <p:nvPicPr>
          <p:cNvPr id="63492" name="Picture 4" descr="20089217541048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甘蔗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924800" cy="44196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味甘，平，無毒，主下氣和中，助脾氣，利大腸，消痰止渴，除心胸煩熱，有滋陰潤燥、和胃止嘔、清熱解毒之功效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對於因陰液不足所導致口乾、咳嗽痰少、大便秘結等症，可利用多食甘蔗來改善症狀。熱性病飲生蔗汁最好，喻                               為「天生復脈湯」。但甘蔗汁                            煮熱則性轉溫，則有溫補功效</a:t>
            </a:r>
          </a:p>
        </p:txBody>
      </p:sp>
      <p:pic>
        <p:nvPicPr>
          <p:cNvPr id="64516" name="Picture 4" descr="甘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91623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薏苡仁</a:t>
            </a:r>
            <a:r>
              <a:rPr lang="zh-TW" altLang="en-US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性味甘淡微寒，歸脾、肺、腎經，具有美白養顏的功效，性屬平和，補而不膩。</a:t>
            </a:r>
          </a:p>
          <a:p>
            <a:pPr eaLnBrk="1" hangingPunct="1"/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本草綱目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記載：「健脾益胃，補肺清熱，去風去濕」</a:t>
            </a:r>
          </a:p>
        </p:txBody>
      </p:sp>
      <p:pic>
        <p:nvPicPr>
          <p:cNvPr id="65540" name="Picture 4" descr="1524-121225141055-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94063"/>
            <a:ext cx="35639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薏苡仁有滲濕、健脾是其兩大功能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傳統上用於小便不利、水腫、腳氣、濕溫、泄瀉、帶下、痺痛等症狀。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現代科學分析，薏苡仁含蛋白質、脂肪、氨基酸、礦物質、鉀、鈣、鎂、磷、鐵、鋅、錳以及維生素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B2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及纖維素等，有益人體健康。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百合</a:t>
            </a:r>
            <a:r>
              <a:rPr lang="zh-TW" altLang="en-US" smtClean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性味甘，微寒，入心、                                          肺經，用於潤肺止咳、                                       寧心安神。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常用來治療慢性咳嗽、乾咳，或痰中帶血等症狀。具有寧心安神作用，用於熱病後餘熱未清、神思恍惚之症。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現代研究發現其含有澱粉、蛋白質、脂肪、糖、鈣、磷、鐵及微量的秋水仙素，具有止咳作用。</a:t>
            </a:r>
          </a:p>
        </p:txBody>
      </p:sp>
      <p:pic>
        <p:nvPicPr>
          <p:cNvPr id="67588" name="Picture 4" descr="379387_10310409446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百耳潤肺湯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792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適應症：虛勞咳嗽。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原料：銀耳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公克，百合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公克，冰糖適量。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製作：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取將銀耳放入溫水中浸泡至回軟，摘去根蒂洗淨，瀝乾水分。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百合掰開洗淨，撕去內膜待用。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湯鍋置火上，倒入水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600㏄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適量，先放冰糖溶化，再放銀耳、百合一起煮沸，煮沸後改用小火燉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分鐘即成。連吃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天。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功效：銀耳、百合同為白色食物，潤肺、止咳的佳品，治療痰中帶血、虛熱口渴，但不適用於風寒感冒的咳嗽與不舒服。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百合蜜汁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適應症：適合於肺燥咳痰、咽乾、聲音嘶啞及慢性支氣管炎之患者服用。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原料：生百合、紅肉西瓜、蜂蜜、白糖各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公克。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製作：將材料同放入鍋內，加入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800㏄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的水煎煮至一半水量即可食用。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功效：滋陰潤肺、宣肺化痰。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黑色食物調養法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國人有句俗話「遇黑三分補」，不管是黑糯米、黑豆、黑芝麻、烏骨雞，只要加上個黑字，滋補的成分便高了許多，因為五色的「黑」對應到五臟的「腎」，中醫說「腎為先天之本」，所以中國人將黑色食物與補腎之間畫上等號；腎臟在季節上對應到冬季，中醫說「冬貯藏精」，冬天人體的消耗少、消化好，適於進補，中國人冬令進補的習俗便是由此而來。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黑色食物調養法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黑色食物被認為具有非常強效的食補作用，主要入肝腎二經；一般而言，有「缺氧」現象的人，如氣色白、頭暈眼花、四肢無力等等，除了心臟功能不好外，大多屬於腎臟不佳，會有耳鳴、耳聾、口乾、腰酸、白髮、掉髮、水腫、小便不利、不孕等症狀，因此，有上述症狀的人在食物顏色選擇上應多吃黑色食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你「虛」不虛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000" smtClean="0">
                <a:ea typeface="標楷體" pitchFamily="65" charset="-120"/>
              </a:rPr>
              <a:t>陰虛的症狀：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心煩易怒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身體瘦弱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手腳心發熱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皮膚乾燥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盜汗後潮熱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205038"/>
            <a:ext cx="3886200" cy="3814762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ea typeface="標楷體" pitchFamily="65" charset="-120"/>
              </a:rPr>
              <a:t>乾咳無痰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便秘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唇紅，臉頰易發紅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每次排尿量少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脈搏細、快</a:t>
            </a:r>
          </a:p>
          <a:p>
            <a:pPr eaLnBrk="1" hangingPunct="1"/>
            <a:endParaRPr lang="en-US" altLang="zh-TW" sz="3000" smtClean="0">
              <a:ea typeface="標楷體" pitchFamily="65" charset="-120"/>
            </a:endParaRPr>
          </a:p>
        </p:txBody>
      </p:sp>
      <p:pic>
        <p:nvPicPr>
          <p:cNvPr id="10245" name="Picture 7" descr="xinsrc_31212032213524062586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292600"/>
            <a:ext cx="23796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黑米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黑米是一種藥、食兼用的大米，米質佳，是稻米中之珍品，古為「貢米」，營養價值比一般白米高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公克含蛋白質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11.3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公克，普通白米僅含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6-8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公克，還含有多種維生素和鋅、鐵、硒等必需微量元素</a:t>
            </a:r>
          </a:p>
        </p:txBody>
      </p:sp>
      <p:pic>
        <p:nvPicPr>
          <p:cNvPr id="72708" name="Picture 7" descr="http://img.zjol.com.cn/pic/0/02/11/88/2118813_924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7513"/>
            <a:ext cx="29876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黑米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黑米的顏色主要是因為外皮中含有花青素類色素，這種色素本身具有很強的抗氧化作用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滋陰味腎，補胃暖肝，明目活血，健身功效顯著。用它入藥，對頭昏、貧血、白發、眼疾等療效甚佳。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黑芝麻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78155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性味甘平，入肝腎二經，可潤燥                       滑腸，有滋養肝腎的作用，治療                    病後體虛、眩暈等症，一般人食                        用可補中益氣、滋養五臟</a:t>
            </a:r>
          </a:p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含有大量不飽和脂肪酸、維他命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、卵磷脂、葉酸、菸鹼酸、蛋白質、鈣、鐵、磷等。</a:t>
            </a:r>
          </a:p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不飽合脂肪酸可降低膽固醇，預防動脈硬化，也因為含有很多脂肪油，所以有潤燥滑腸的作用，對於血虛腸燥便祕有很好的效果；維他命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可清除體內自由基，具有抗衰老的作用</a:t>
            </a:r>
          </a:p>
        </p:txBody>
      </p:sp>
      <p:pic>
        <p:nvPicPr>
          <p:cNvPr id="74756" name="Picture 5" descr="http://image.big5.made-in-china.com/2f0j01mMlEFvHJLYuo/%E9%BB%91%E8%8A%9D%E9%BA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黑豆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139112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黑豆味甘性平，入腎經，黑豆是一種天然的防老抗衰食物，黑豆有駐顏、明目、烏髮的功效，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本草綱目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記載「食烏豆，令人長肌膚，益顏色，填筋骨，加氣力，補虛能食，延年益壽」，其纖維質對整腸亦有幫助，可以防止便秘的發生。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黑豆含有豐富的蛋白質和脂肪。由於含有維他命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B2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B6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、葉酸、微量元素                       銅、鐵、鈷等，所以具有使白髮                    變黑髮的作用，黑豆還有抑制人                    體吸收動物性膽固醇作用。</a:t>
            </a:r>
          </a:p>
        </p:txBody>
      </p:sp>
      <p:pic>
        <p:nvPicPr>
          <p:cNvPr id="75780" name="Picture 5" descr="20090702%E9%BB%91%E8%B1%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何首烏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何首烏味苦、澀，微溫。制熟則味甘，入肝、腎經；用黑豆汁九蒸九曬而成的是制首烏。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何首烏補肝腎，益精血，潤腸通便，以現代藥理分析何首烏，其含有澱粉、脂肪、卵磷脂，卵磷脂等物質，除了有強化神經的作用，還能阻止膽固醇的沉積，減輕動脈粥狀硬化。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何首烏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何首烏的部分成份可以和膽固醇結合，減少腸道對於膽固醇的吸收，阻止膽固醇沉積在肝臟，降低脂肪肝之發生機率，何首烏還可以升高淋巴細胞中的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T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細胞，具增強免疫功能。</a:t>
            </a:r>
          </a:p>
        </p:txBody>
      </p:sp>
      <p:pic>
        <p:nvPicPr>
          <p:cNvPr id="77828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086225"/>
            <a:ext cx="41338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翠玉五物湯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適應症：腰膝酸軟、排尿不順者。</a:t>
            </a:r>
          </a:p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原料：排骨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斤、黑豆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公克、黑棗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公克、冬瓜皮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公克，黑糖、清華桂各適量。</a:t>
            </a:r>
          </a:p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製作：</a:t>
            </a:r>
          </a:p>
          <a:p>
            <a:pPr eaLnBrk="1" hangingPunct="1"/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將排骨先以滾水去油。</a:t>
            </a:r>
          </a:p>
          <a:p>
            <a:pPr eaLnBrk="1" hangingPunct="1"/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將排骨燉煮黑豆、黑棗、冬瓜皮，煮湯食用，待黑豆軟了後加入調味料黑糖、清華桂，即可。 </a:t>
            </a:r>
          </a:p>
          <a:p>
            <a:pPr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功效：有補肝增強腎功能之效。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助腎首烏茶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適應症：頭暈、腰膝酸軟無力。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原料：何首烏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公克、紅棗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顆。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製作：將鍋中放入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800㏄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的水，再放入原料，以大火煮滾後，再以小火煮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分鐘即可，一天一杯，也可以一次煮</a:t>
            </a:r>
            <a:r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3-4</a:t>
            </a: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天份放冰箱儲藏，要喝的時候加以溫熱。</a:t>
            </a:r>
          </a:p>
          <a:p>
            <a:pPr eaLnBrk="1" hangingPunct="1"/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功效：補肝益腎、延緩老化，治療腎虛的頭暈、腰膝酸軟無力。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謝謝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51838" cy="4419600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陳潮宗醫師</a:t>
            </a:r>
          </a:p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診所地址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台北市大同區民權西路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149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號</a:t>
            </a:r>
          </a:p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聯絡電話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:(02)2592-2222</a:t>
            </a:r>
          </a:p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診所網址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/>
              <a:t>http://www.drnice.com.tw/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E-MAIL : cct142@ms72.hinet.net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你「虛」不虛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陽虛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腎虛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的症狀：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時常倦怠無力，精神萎靡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四肢易發冷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容易腰酸背疼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膝痠軟</a:t>
            </a:r>
          </a:p>
          <a:p>
            <a:pPr eaLnBrk="1" hangingPunct="1"/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臉色有些蒼白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3886200" cy="3814762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夜尿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白帶多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早上易腹瀉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畏寒</a:t>
            </a:r>
          </a:p>
          <a:p>
            <a:pPr eaLnBrk="1" hangingPunct="1"/>
            <a:r>
              <a:rPr lang="zh-TW" altLang="en-US" sz="3000" smtClean="0">
                <a:ea typeface="標楷體" pitchFamily="65" charset="-120"/>
              </a:rPr>
              <a:t>呼吸氣息短，較微弱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11269" name="Picture 7" descr="20110102050808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43717</TotalTime>
  <Words>6522</Words>
  <Application>Microsoft Office PowerPoint</Application>
  <PresentationFormat>如螢幕大小 (4:3)</PresentationFormat>
  <Paragraphs>471</Paragraphs>
  <Slides>88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88</vt:i4>
      </vt:variant>
    </vt:vector>
  </HeadingPairs>
  <TitlesOfParts>
    <vt:vector size="89" baseType="lpstr">
      <vt:lpstr>Radial</vt:lpstr>
      <vt:lpstr>如何吃最健康</vt:lpstr>
      <vt:lpstr>陳潮宗  醫師</vt:lpstr>
      <vt:lpstr>陳潮宗中醫師--著作集</vt:lpstr>
      <vt:lpstr>陳潮宗中醫師--著作集</vt:lpstr>
      <vt:lpstr>寒性體質還是熱性體質?</vt:lpstr>
      <vt:lpstr>你「虛」不虛?</vt:lpstr>
      <vt:lpstr>你「虛」不虛?</vt:lpstr>
      <vt:lpstr>你「虛」不虛?</vt:lpstr>
      <vt:lpstr>你「虛」不虛?</vt:lpstr>
      <vt:lpstr>你「虛」不虛?</vt:lpstr>
      <vt:lpstr>有人說， 吃酸的食物在體內會變成鹼性食物…??</vt:lpstr>
      <vt:lpstr>酸鹼性食物的劃分</vt:lpstr>
      <vt:lpstr>PowerPoint 簡報</vt:lpstr>
      <vt:lpstr>PowerPoint 簡報</vt:lpstr>
      <vt:lpstr>PowerPoint 簡報</vt:lpstr>
      <vt:lpstr>自由基</vt:lpstr>
      <vt:lpstr>PowerPoint 簡報</vt:lpstr>
      <vt:lpstr>PowerPoint 簡報</vt:lpstr>
      <vt:lpstr>PowerPoint 簡報</vt:lpstr>
      <vt:lpstr>如何消除自由基？ </vt:lpstr>
      <vt:lpstr>減少自由基產生， 應該少吃或拒絕哪些食物？</vt:lpstr>
      <vt:lpstr>怎麼樣稱得上「補」?</vt:lpstr>
      <vt:lpstr>怎麼樣稱得上「補」?</vt:lpstr>
      <vt:lpstr>怎麼樣稱得上「補」?</vt:lpstr>
      <vt:lpstr>四時養生</vt:lpstr>
      <vt:lpstr>四季之氣 都有可能傷五臟</vt:lpstr>
      <vt:lpstr>調養五臟  維持健康</vt:lpstr>
      <vt:lpstr>補對五臟  享受健康</vt:lpstr>
      <vt:lpstr>調和五臟  享受健康</vt:lpstr>
      <vt:lpstr>五行與五臟的關係 </vt:lpstr>
      <vt:lpstr>五行聯繫人體臟腑，並以五臟為中心</vt:lpstr>
      <vt:lpstr>PowerPoint 簡報</vt:lpstr>
      <vt:lpstr>五行聯繫人體臟腑，並以五臟為中心</vt:lpstr>
      <vt:lpstr>五行聯繫人體臟腑，並以五臟為中心</vt:lpstr>
      <vt:lpstr>五行聯繫人體臟腑，並以五臟為中心</vt:lpstr>
      <vt:lpstr>五行聯繫人體臟腑，並以五臟為中心</vt:lpstr>
      <vt:lpstr>五行聯繫人體臟腑，並以五臟為中心</vt:lpstr>
      <vt:lpstr>五行 五臟的對應關係與特性</vt:lpstr>
      <vt:lpstr>五行 五臟的對應關係與特性</vt:lpstr>
      <vt:lpstr>人體五行與五臟歸類</vt:lpstr>
      <vt:lpstr>四氣五味巧養生</vt:lpstr>
      <vt:lpstr>四氣</vt:lpstr>
      <vt:lpstr>食物五色與人體健康</vt:lpstr>
      <vt:lpstr>食物五色與人體健康</vt:lpstr>
      <vt:lpstr>青色食物調養法 </vt:lpstr>
      <vt:lpstr>芹菜 </vt:lpstr>
      <vt:lpstr>牡蠣 </vt:lpstr>
      <vt:lpstr>菠菜 </vt:lpstr>
      <vt:lpstr>豬肝菠菜湯</vt:lpstr>
      <vt:lpstr>茵陳舒肝茶</vt:lpstr>
      <vt:lpstr>赤色食物調養法 </vt:lpstr>
      <vt:lpstr>洛神花 </vt:lpstr>
      <vt:lpstr>紅棗 </vt:lpstr>
      <vt:lpstr>紅花 </vt:lpstr>
      <vt:lpstr>紅麴 </vt:lpstr>
      <vt:lpstr>PowerPoint 簡報</vt:lpstr>
      <vt:lpstr>紅桂當歸雞</vt:lpstr>
      <vt:lpstr>洛神紅莓茶</vt:lpstr>
      <vt:lpstr>黃色食物調養法 </vt:lpstr>
      <vt:lpstr>木瓜 </vt:lpstr>
      <vt:lpstr>南瓜 </vt:lpstr>
      <vt:lpstr>PowerPoint 簡報</vt:lpstr>
      <vt:lpstr>蓮子 </vt:lpstr>
      <vt:lpstr>黃豆</vt:lpstr>
      <vt:lpstr>地瓜</vt:lpstr>
      <vt:lpstr>PowerPoint 簡報</vt:lpstr>
      <vt:lpstr>木瓜牛奶</vt:lpstr>
      <vt:lpstr>糙米黃豆漿</vt:lpstr>
      <vt:lpstr>白色食物調養法 </vt:lpstr>
      <vt:lpstr>銀耳 </vt:lpstr>
      <vt:lpstr>梨子 </vt:lpstr>
      <vt:lpstr>甘蔗 </vt:lpstr>
      <vt:lpstr>薏苡仁 </vt:lpstr>
      <vt:lpstr>PowerPoint 簡報</vt:lpstr>
      <vt:lpstr>百合 </vt:lpstr>
      <vt:lpstr>百耳潤肺湯</vt:lpstr>
      <vt:lpstr>百合蜜汁</vt:lpstr>
      <vt:lpstr>黑色食物調養法 </vt:lpstr>
      <vt:lpstr>黑色食物調養法 </vt:lpstr>
      <vt:lpstr>黑米</vt:lpstr>
      <vt:lpstr>黑米</vt:lpstr>
      <vt:lpstr>黑芝麻</vt:lpstr>
      <vt:lpstr>黑豆</vt:lpstr>
      <vt:lpstr>何首烏</vt:lpstr>
      <vt:lpstr>何首烏</vt:lpstr>
      <vt:lpstr>翠玉五物湯</vt:lpstr>
      <vt:lpstr>助腎首烏茶</vt:lpstr>
      <vt:lpstr>謝謝</vt:lpstr>
    </vt:vector>
  </TitlesOfParts>
  <Company>MYNET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五臟健康飲食</dc:title>
  <dc:creator>MYXP1</dc:creator>
  <cp:lastModifiedBy>CLT</cp:lastModifiedBy>
  <cp:revision>105</cp:revision>
  <cp:lastPrinted>2015-05-07T10:00:20Z</cp:lastPrinted>
  <dcterms:created xsi:type="dcterms:W3CDTF">2005-04-12T08:24:42Z</dcterms:created>
  <dcterms:modified xsi:type="dcterms:W3CDTF">2015-05-07T10:11:14Z</dcterms:modified>
</cp:coreProperties>
</file>